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58" r:id="rId3"/>
    <p:sldId id="259" r:id="rId4"/>
    <p:sldId id="257" r:id="rId5"/>
    <p:sldId id="260" r:id="rId6"/>
    <p:sldId id="262" r:id="rId7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333"/>
          </a:xfrm>
          <a:prstGeom prst="rect">
            <a:avLst/>
          </a:prstGeom>
        </p:spPr>
        <p:txBody>
          <a:bodyPr vert="horz" lIns="92729" tIns="46365" rIns="92729" bIns="4636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333"/>
          </a:xfrm>
          <a:prstGeom prst="rect">
            <a:avLst/>
          </a:prstGeom>
        </p:spPr>
        <p:txBody>
          <a:bodyPr vert="horz" lIns="92729" tIns="46365" rIns="92729" bIns="46365" rtlCol="0"/>
          <a:lstStyle>
            <a:lvl1pPr algn="r">
              <a:defRPr sz="1200"/>
            </a:lvl1pPr>
          </a:lstStyle>
          <a:p>
            <a:fld id="{D6E529A4-2C60-454E-B274-AC4EDE76A107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710"/>
            <a:ext cx="2946400" cy="496333"/>
          </a:xfrm>
          <a:prstGeom prst="rect">
            <a:avLst/>
          </a:prstGeom>
        </p:spPr>
        <p:txBody>
          <a:bodyPr vert="horz" lIns="92729" tIns="46365" rIns="92729" bIns="4636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9" y="9428710"/>
            <a:ext cx="2946400" cy="496333"/>
          </a:xfrm>
          <a:prstGeom prst="rect">
            <a:avLst/>
          </a:prstGeom>
        </p:spPr>
        <p:txBody>
          <a:bodyPr vert="horz" lIns="92729" tIns="46365" rIns="92729" bIns="46365" rtlCol="0" anchor="b"/>
          <a:lstStyle>
            <a:lvl1pPr algn="r">
              <a:defRPr sz="1200"/>
            </a:lvl1pPr>
          </a:lstStyle>
          <a:p>
            <a:fld id="{DED35CFD-8988-4988-9741-3C85A15B97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1267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9435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8872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06010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9672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52685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1112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05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3232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7775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5241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3411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C524F-5510-44EB-9D81-407FC30ACF2F}" type="datetimeFigureOut">
              <a:rPr lang="th-TH" smtClean="0"/>
              <a:t>09/01/62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DBCE9-D7AF-455C-A442-60D5EDE201F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5065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2204864"/>
            <a:ext cx="6048672" cy="2448272"/>
          </a:xfrm>
          <a:noFill/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cs typeface="+mn-cs"/>
              </a:rPr>
              <a:t>     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โครงสร้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า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งหลักสูตร ร่าง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มคอ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1</a:t>
            </a:r>
            <a:br>
              <a:rPr lang="th-TH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ปริญญาทางด้านสาธารณสุขศาสตร์</a:t>
            </a:r>
            <a:br>
              <a:rPr lang="th-TH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b="1" dirty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b="1" dirty="0"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ปริญญา</a:t>
            </a:r>
            <a:r>
              <a:rPr lang="th-TH" sz="40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สาธารณสุขศาสตร</a:t>
            </a:r>
            <a:r>
              <a:rPr lang="th-TH" sz="4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บัณฑิต (สบ)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000" b="1" dirty="0"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ปริญญาวิทยาศาสตร์บัณฑิต(</a:t>
            </a:r>
            <a:r>
              <a:rPr lang="th-TH" sz="4000" b="1" dirty="0" err="1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วท.บ</a:t>
            </a:r>
            <a:r>
              <a:rPr lang="th-TH" sz="40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) สาขาวิชา</a:t>
            </a:r>
            <a:br>
              <a:rPr lang="th-TH" sz="40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sz="40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     +</a:t>
            </a:r>
            <a:r>
              <a:rPr lang="th-TH" sz="40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อาชีวอนามัยและความปลอดภัย</a:t>
            </a:r>
            <a:r>
              <a:rPr lang="en-US" sz="40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sz="40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sz="40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     +</a:t>
            </a:r>
            <a:r>
              <a:rPr lang="th-TH" sz="40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อนามัยสิ่งแวดล้อม</a:t>
            </a:r>
            <a:br>
              <a:rPr lang="th-TH" sz="40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dirty="0" smtClean="0"/>
              <a:t/>
            </a:r>
            <a:br>
              <a:rPr lang="th-TH" dirty="0" smtClean="0"/>
            </a:br>
            <a:r>
              <a:rPr lang="th-TH" dirty="0" smtClean="0"/>
              <a:t/>
            </a:r>
            <a:br>
              <a:rPr lang="th-TH" dirty="0" smtClean="0"/>
            </a:b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5013176"/>
            <a:ext cx="7416824" cy="1270992"/>
          </a:xfrm>
          <a:noFill/>
          <a:ln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สภาวิชาชีพการสาธารณสุขชุมชน ๒๕๕๖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สภาคณบดีคณะสาธารณสุขศาสตร์แห่งประเทศไทย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ธันวาคม 2561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28930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266928" cy="778098"/>
          </a:xfrm>
        </p:spPr>
        <p:txBody>
          <a:bodyPr>
            <a:normAutofit/>
          </a:bodyPr>
          <a:lstStyle/>
          <a:p>
            <a:r>
              <a:rPr lang="th-TH" sz="3600" dirty="0" smtClean="0"/>
              <a:t>โครงสร้างหลักสูตร</a:t>
            </a:r>
            <a:endParaRPr lang="th-TH" sz="3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00239"/>
              </p:ext>
            </p:extLst>
          </p:nvPr>
        </p:nvGraphicFramePr>
        <p:xfrm>
          <a:off x="556375" y="1340768"/>
          <a:ext cx="8020050" cy="423976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418459"/>
                <a:gridCol w="1438731"/>
                <a:gridCol w="2162860"/>
              </a:tblGrid>
              <a:tr h="254128">
                <a:tc>
                  <a:txBody>
                    <a:bodyPr/>
                    <a:lstStyle/>
                    <a:p>
                      <a:pPr marL="522605"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หมวดวิชา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7785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cs typeface="+mn-cs"/>
                        </a:rPr>
                        <a:t>           </a:t>
                      </a:r>
                      <a:r>
                        <a:rPr lang="th-TH" sz="2000" dirty="0" err="1" smtClean="0">
                          <a:effectLst/>
                          <a:cs typeface="+mn-cs"/>
                        </a:rPr>
                        <a:t>จํานวน</a:t>
                      </a:r>
                      <a:r>
                        <a:rPr lang="th-TH" sz="2000" dirty="0" smtClean="0">
                          <a:effectLst/>
                          <a:cs typeface="+mn-cs"/>
                        </a:rPr>
                        <a:t>หน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่</a:t>
                      </a:r>
                      <a:r>
                        <a:rPr lang="th-TH" sz="2000" dirty="0" smtClean="0">
                          <a:effectLst/>
                          <a:cs typeface="+mn-cs"/>
                        </a:rPr>
                        <a:t>วย</a:t>
                      </a:r>
                      <a:r>
                        <a:rPr lang="th-TH" sz="2000" dirty="0" err="1">
                          <a:effectLst/>
                          <a:cs typeface="+mn-cs"/>
                        </a:rPr>
                        <a:t>กิต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8290">
                <a:tc>
                  <a:txBody>
                    <a:bodyPr/>
                    <a:lstStyle/>
                    <a:p>
                      <a:pPr marL="342900" lvl="0" indent="-342900"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cs"/>
                        <a:buAutoNum type="thaiNumParenR"/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หมวดวิชาศึกษาทั่วไป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ไม่น้อยกว่า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60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๓๐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88290">
                <a:tc>
                  <a:txBody>
                    <a:bodyPr/>
                    <a:lstStyle/>
                    <a:p>
                      <a:pPr marL="63500"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๒)  หมวดวิชาชีพเฉพาะ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ไม่น้อยกว่า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00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๙๖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88290">
                <a:tc>
                  <a:txBody>
                    <a:bodyPr/>
                    <a:lstStyle/>
                    <a:p>
                      <a:pPr indent="293370"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cs typeface="+mn-cs"/>
                        </a:rPr>
                        <a:t>การ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จัดสัดส่วนน้ำหนักของกลุ่มวิชา ตามที่</a:t>
                      </a:r>
                      <a:r>
                        <a:rPr lang="th-TH" sz="2000" dirty="0" smtClean="0">
                          <a:effectLst/>
                          <a:cs typeface="+mn-cs"/>
                        </a:rPr>
                        <a:t>สถาบันกำหนด /สภาวิชาชีพ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 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00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 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80670">
                <a:tc>
                  <a:txBody>
                    <a:bodyPr/>
                    <a:lstStyle/>
                    <a:p>
                      <a:pPr marL="433070"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๒</a:t>
                      </a:r>
                      <a:r>
                        <a:rPr lang="en-US" sz="2000" dirty="0">
                          <a:effectLst/>
                          <a:cs typeface="+mn-cs"/>
                        </a:rPr>
                        <a:t>.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๑</a:t>
                      </a:r>
                      <a:r>
                        <a:rPr lang="en-US" sz="2000" dirty="0">
                          <a:effectLst/>
                          <a:cs typeface="+mn-cs"/>
                        </a:rPr>
                        <a:t>)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 </a:t>
                      </a:r>
                      <a:r>
                        <a:rPr lang="th-TH" sz="2000" dirty="0" smtClean="0">
                          <a:effectLst/>
                          <a:cs typeface="+mn-cs"/>
                        </a:rPr>
                        <a:t>กลุ่ม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วิชาพื้นฐานวิชาชีพ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ไม่น้อยกว่า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16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๓๐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80670">
                <a:tc>
                  <a:txBody>
                    <a:bodyPr/>
                    <a:lstStyle/>
                    <a:p>
                      <a:pPr marL="433070"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๒</a:t>
                      </a:r>
                      <a:r>
                        <a:rPr lang="en-US" sz="2000" dirty="0">
                          <a:effectLst/>
                          <a:cs typeface="+mn-cs"/>
                        </a:rPr>
                        <a:t>.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๒</a:t>
                      </a:r>
                      <a:r>
                        <a:rPr lang="en-US" sz="2000" dirty="0">
                          <a:effectLst/>
                          <a:cs typeface="+mn-cs"/>
                        </a:rPr>
                        <a:t>)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 </a:t>
                      </a:r>
                      <a:r>
                        <a:rPr lang="th-TH" sz="2000" dirty="0" smtClean="0">
                          <a:effectLst/>
                          <a:cs typeface="+mn-cs"/>
                        </a:rPr>
                        <a:t>กลุ่ม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วิชาชีพสาธารณสุข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ไม่น้อยกว่า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16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๓๐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88290">
                <a:tc>
                  <a:txBody>
                    <a:bodyPr/>
                    <a:lstStyle/>
                    <a:p>
                      <a:pPr marL="433070"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๒</a:t>
                      </a:r>
                      <a:r>
                        <a:rPr lang="en-US" sz="2000" dirty="0">
                          <a:effectLst/>
                          <a:cs typeface="+mn-cs"/>
                        </a:rPr>
                        <a:t>.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๓</a:t>
                      </a:r>
                      <a:r>
                        <a:rPr lang="en-US" sz="2000" dirty="0">
                          <a:effectLst/>
                          <a:cs typeface="+mn-cs"/>
                        </a:rPr>
                        <a:t>)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 </a:t>
                      </a:r>
                      <a:r>
                        <a:rPr lang="th-TH" sz="2000" dirty="0" smtClean="0">
                          <a:effectLst/>
                          <a:cs typeface="+mn-cs"/>
                        </a:rPr>
                        <a:t>กลุ่ม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วิชาชีพเฉพาะสาขา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cs typeface="+mn-cs"/>
                        </a:rPr>
                        <a:t> 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73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cs typeface="+mn-cs"/>
                        </a:rPr>
                        <a:t>๓๖-๔๔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88290">
                <a:tc>
                  <a:txBody>
                    <a:bodyPr/>
                    <a:lstStyle/>
                    <a:p>
                      <a:pPr marL="433070"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         ๒</a:t>
                      </a:r>
                      <a:r>
                        <a:rPr lang="en-US" sz="2000" dirty="0">
                          <a:effectLst/>
                          <a:cs typeface="+mn-cs"/>
                        </a:rPr>
                        <a:t>.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๓</a:t>
                      </a:r>
                      <a:r>
                        <a:rPr lang="en-US" sz="2000" dirty="0">
                          <a:effectLst/>
                          <a:cs typeface="+mn-cs"/>
                        </a:rPr>
                        <a:t>.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๑ สาธารณสุข</a:t>
                      </a:r>
                      <a:r>
                        <a:rPr lang="th-TH" sz="2000" dirty="0" smtClean="0">
                          <a:effectLst/>
                          <a:cs typeface="+mn-cs"/>
                        </a:rPr>
                        <a:t>ชุมชน</a:t>
                      </a:r>
                    </a:p>
                    <a:p>
                      <a:pPr marL="433070"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         ๒.๓.๒  อาชีวอนามัยและความปลอดภัย</a:t>
                      </a:r>
                    </a:p>
                    <a:p>
                      <a:pPr marL="433070"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         ๒.๓.๓  อนามัยสิ่งแวดล้อม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ไม่น้อยกว่า</a:t>
                      </a:r>
                    </a:p>
                    <a:p>
                      <a:pPr marL="6350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ไม่น้อยกว่า</a:t>
                      </a:r>
                      <a:endParaRPr lang="en-US" sz="2000" dirty="0" smtClean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6350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ไม่น้อยกว่า</a:t>
                      </a:r>
                      <a:endParaRPr lang="en-US" sz="2000" dirty="0" smtClean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cs typeface="+mn-cs"/>
                        </a:rPr>
                        <a:t>๓๖</a:t>
                      </a:r>
                    </a:p>
                    <a:p>
                      <a:pPr marL="508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๔๔</a:t>
                      </a:r>
                    </a:p>
                    <a:p>
                      <a:pPr marL="508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๔๓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8829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cs typeface="+mn-cs"/>
                        </a:rPr>
                        <a:t>       </a:t>
                      </a:r>
                      <a:r>
                        <a:rPr lang="th-TH" sz="2000">
                          <a:effectLst/>
                          <a:cs typeface="+mn-cs"/>
                        </a:rPr>
                        <a:t>๓</a:t>
                      </a:r>
                      <a:r>
                        <a:rPr lang="en-US" sz="2000">
                          <a:effectLst/>
                          <a:cs typeface="+mn-cs"/>
                        </a:rPr>
                        <a:t>)</a:t>
                      </a:r>
                      <a:r>
                        <a:rPr lang="th-TH" sz="2000">
                          <a:effectLst/>
                          <a:cs typeface="+mn-cs"/>
                        </a:rPr>
                        <a:t>หมวดวิชาเลือกเสรี</a:t>
                      </a:r>
                      <a:endParaRPr lang="en-US" sz="200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ไม่น้อยกว่า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94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cs typeface="+mn-cs"/>
                        </a:rPr>
                        <a:t>๖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88290">
                <a:tc>
                  <a:txBody>
                    <a:bodyPr/>
                    <a:lstStyle/>
                    <a:p>
                      <a:pPr marL="1137920"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cs typeface="+mn-cs"/>
                        </a:rPr>
                        <a:t>หน่วย</a:t>
                      </a:r>
                      <a:r>
                        <a:rPr lang="th-TH" sz="2000" dirty="0" err="1">
                          <a:effectLst/>
                          <a:cs typeface="+mn-cs"/>
                        </a:rPr>
                        <a:t>กิตรวมต</a:t>
                      </a:r>
                      <a:r>
                        <a:rPr lang="th-TH" sz="2000" dirty="0">
                          <a:effectLst/>
                          <a:cs typeface="+mn-cs"/>
                        </a:rPr>
                        <a:t>ลอดหลักสูตร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ไม่น้อยกว่า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466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cs typeface="+mn-cs"/>
                        </a:rPr>
                        <a:t>๑๓๒-๑๔๐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850341"/>
            <a:ext cx="7624523" cy="33855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936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การกำหนดหน่วย</a:t>
            </a:r>
            <a:r>
              <a:rPr kumimoji="0" lang="th-TH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กิต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 (เกณฑ์ ก.พ., </a:t>
            </a:r>
            <a:r>
              <a:rPr kumimoji="0" lang="th-TH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สกอ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.,วิชาชีพสาธารณสุขชุมชน/วิชาชีพวิทยาศาสตร์ </a:t>
            </a:r>
            <a:r>
              <a:rPr kumimoji="0" lang="th-TH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เทค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โนฯ)/ก.แรงงาน   รายชื่อวิชา เนื้อหา</a:t>
            </a:r>
            <a:endParaRPr kumimoji="0" 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619672" y="6021288"/>
            <a:ext cx="6552728" cy="40712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การฝึกปฏิบัติการ</a:t>
            </a:r>
            <a:r>
              <a:rPr lang="th-TH" sz="1800" dirty="0" smtClean="0">
                <a:latin typeface="Times New Roman"/>
                <a:ea typeface="Times New Roman"/>
                <a:cs typeface="TH SarabunPSK"/>
              </a:rPr>
              <a:t>วิชาชีพ 900-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1500 ชั่วโมง โดยฝึกแบบ</a:t>
            </a:r>
            <a:r>
              <a:rPr lang="th-TH" sz="1800" dirty="0" err="1" smtClean="0">
                <a:effectLst/>
                <a:latin typeface="Times New Roman"/>
                <a:ea typeface="Times New Roman"/>
                <a:cs typeface="TH SarabunPSK"/>
              </a:rPr>
              <a:t>บูรณา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การ  ๖- หน่วย</a:t>
            </a:r>
            <a:r>
              <a:rPr lang="th-TH" sz="1800" dirty="0" err="1" smtClean="0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 450 ชั่วโมง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val="2380517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3627919" y="4399692"/>
            <a:ext cx="2625482" cy="43204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วิชาเลือกเสรี 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6 </a:t>
            </a: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cxnSp>
        <p:nvCxnSpPr>
          <p:cNvPr id="5" name="Straight Arrow Connector 4"/>
          <p:cNvCxnSpPr>
            <a:cxnSpLocks noChangeShapeType="1"/>
          </p:cNvCxnSpPr>
          <p:nvPr/>
        </p:nvCxnSpPr>
        <p:spPr bwMode="auto">
          <a:xfrm>
            <a:off x="4844665" y="4123373"/>
            <a:ext cx="0" cy="2763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419872" y="3754305"/>
            <a:ext cx="2784059" cy="346346"/>
          </a:xfrm>
          <a:prstGeom prst="rect">
            <a:avLst/>
          </a:prstGeom>
          <a:solidFill>
            <a:srgbClr val="DDD8C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วิชาเฉพาะสาขา   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 </a:t>
            </a:r>
            <a:r>
              <a:rPr lang="th-TH" sz="1800" dirty="0" smtClean="0">
                <a:latin typeface="Times New Roman"/>
                <a:ea typeface="Times New Roman"/>
                <a:cs typeface="TH SarabunPSK"/>
              </a:rPr>
              <a:t>36</a:t>
            </a:r>
            <a:r>
              <a:rPr lang="en-US" sz="1800" dirty="0" smtClean="0">
                <a:effectLst/>
                <a:latin typeface="TH SarabunPSK"/>
                <a:ea typeface="Times New Roman"/>
                <a:cs typeface="Angsana New"/>
              </a:rPr>
              <a:t>-</a:t>
            </a:r>
            <a:r>
              <a:rPr lang="th-TH" sz="1800" dirty="0" smtClean="0">
                <a:effectLst/>
                <a:latin typeface="TH SarabunPSK"/>
                <a:ea typeface="Times New Roman"/>
                <a:cs typeface="Angsana New"/>
              </a:rPr>
              <a:t>44   หน่วย</a:t>
            </a:r>
            <a:r>
              <a:rPr lang="th-TH" sz="1800" dirty="0" err="1">
                <a:effectLst/>
                <a:latin typeface="TH SarabunPSK"/>
                <a:ea typeface="Times New Roman"/>
                <a:cs typeface="Angsana New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500499" y="2864926"/>
            <a:ext cx="2625483" cy="66331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วิชาชีพสาธารณสุข 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30 </a:t>
            </a: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จำนวน 10 กลุ่ม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รายวิชา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404506" y="2176625"/>
            <a:ext cx="2880319" cy="38585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พื้นฐานวิชาชีพสาธารณสุข  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30 </a:t>
            </a: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853805" y="1975969"/>
            <a:ext cx="2160240" cy="859992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400" b="1" dirty="0" smtClean="0">
                <a:effectLst/>
                <a:latin typeface="Times New Roman"/>
                <a:ea typeface="Times New Roman"/>
                <a:cs typeface="TH SarabunPSK"/>
              </a:rPr>
              <a:t>วิทยาศาสตร์บัณฑิต (</a:t>
            </a:r>
            <a:r>
              <a:rPr lang="th-TH" sz="1400" b="1" dirty="0" err="1" smtClean="0">
                <a:effectLst/>
                <a:latin typeface="Times New Roman"/>
                <a:ea typeface="Times New Roman"/>
                <a:cs typeface="TH SarabunPSK"/>
              </a:rPr>
              <a:t>วท.บ</a:t>
            </a:r>
            <a:r>
              <a:rPr lang="th-TH" sz="1400" b="1" dirty="0">
                <a:effectLst/>
                <a:latin typeface="Times New Roman"/>
                <a:ea typeface="Times New Roman"/>
                <a:cs typeface="TH SarabunPSK"/>
              </a:rPr>
              <a:t>) 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effectLst/>
                <a:latin typeface="TH SarabunPSK"/>
                <a:ea typeface="Times New Roman"/>
                <a:cs typeface="Angsana New"/>
              </a:rPr>
              <a:t>-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 พื้นฐานสาธารณสุข </a:t>
            </a:r>
            <a:r>
              <a:rPr lang="th-TH" sz="1400" dirty="0" smtClean="0">
                <a:effectLst/>
                <a:latin typeface="TH SarabunPSK"/>
                <a:ea typeface="Times New Roman"/>
                <a:cs typeface="Angsana New"/>
              </a:rPr>
              <a:t>๑๒ 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หน่วย</a:t>
            </a:r>
            <a:r>
              <a:rPr lang="th-TH" sz="1400" dirty="0" err="1">
                <a:effectLst/>
                <a:latin typeface="TH SarabunPSK"/>
                <a:ea typeface="Times New Roman"/>
                <a:cs typeface="Angsana New"/>
              </a:rPr>
              <a:t>กิต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effectLst/>
                <a:latin typeface="TH SarabunPSK"/>
                <a:ea typeface="Times New Roman"/>
                <a:cs typeface="Angsana New"/>
              </a:rPr>
              <a:t>-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วิทยาศาสตร์/คณิตศาสตร์ </a:t>
            </a:r>
            <a:r>
              <a:rPr lang="th-TH" sz="1400" dirty="0" smtClean="0">
                <a:effectLst/>
                <a:latin typeface="TH SarabunPSK"/>
                <a:ea typeface="Times New Roman"/>
                <a:cs typeface="Angsana New"/>
              </a:rPr>
              <a:t>๑๘ 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หน่วย</a:t>
            </a:r>
            <a:r>
              <a:rPr lang="th-TH" sz="1400" dirty="0" err="1">
                <a:effectLst/>
                <a:latin typeface="TH SarabunPSK"/>
                <a:ea typeface="Times New Roman"/>
                <a:cs typeface="Angsana New"/>
              </a:rPr>
              <a:t>กิต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>
            <a:off x="4784829" y="1891904"/>
            <a:ext cx="0" cy="2260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3371294" y="1484784"/>
            <a:ext cx="2880319" cy="4071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ศึกษาทั่วไป 30 </a:t>
            </a: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3430651" y="5190956"/>
            <a:ext cx="2952328" cy="4071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b="1" dirty="0" smtClean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800" b="1" dirty="0" err="1" smtClean="0">
                <a:effectLst/>
                <a:latin typeface="Times New Roman"/>
                <a:ea typeface="Times New Roman"/>
                <a:cs typeface="TH SarabunPSK"/>
              </a:rPr>
              <a:t>กิตรวม</a:t>
            </a:r>
            <a:r>
              <a:rPr lang="th-TH" sz="1800" b="1" dirty="0" smtClean="0">
                <a:effectLst/>
                <a:latin typeface="Times New Roman"/>
                <a:ea typeface="Times New Roman"/>
                <a:cs typeface="TH SarabunPSK"/>
              </a:rPr>
              <a:t> ระหว่าง 132-140 หน่วย</a:t>
            </a:r>
            <a:r>
              <a:rPr lang="th-TH" sz="1800" b="1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b="1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2787747" y="5842117"/>
            <a:ext cx="4520557" cy="64807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/>
            <a:r>
              <a:rPr lang="th-TH" sz="1800" dirty="0">
                <a:latin typeface="Times New Roman"/>
                <a:ea typeface="Times New Roman"/>
                <a:cs typeface="TH SarabunPSK"/>
              </a:rPr>
              <a:t>โดยฝึกแบบ</a:t>
            </a:r>
            <a:r>
              <a:rPr lang="th-TH" sz="1800" dirty="0" err="1">
                <a:latin typeface="Times New Roman"/>
                <a:ea typeface="Times New Roman"/>
                <a:cs typeface="TH SarabunPSK"/>
              </a:rPr>
              <a:t>บูรณา</a:t>
            </a:r>
            <a:r>
              <a:rPr lang="th-TH" sz="1800" dirty="0">
                <a:latin typeface="Times New Roman"/>
                <a:ea typeface="Times New Roman"/>
                <a:cs typeface="TH SarabunPSK"/>
              </a:rPr>
              <a:t>การ   450 ชั่วโมง</a:t>
            </a:r>
            <a:endParaRPr lang="en-US" sz="1800" dirty="0">
              <a:latin typeface="Times New Roman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การฝึกปฏิบัติการ</a:t>
            </a:r>
            <a:r>
              <a:rPr lang="th-TH" sz="1800" dirty="0" smtClean="0">
                <a:latin typeface="Times New Roman"/>
                <a:ea typeface="Times New Roman"/>
                <a:cs typeface="TH SarabunPSK"/>
              </a:rPr>
              <a:t>วิชาชีพรายวิชาไม่</a:t>
            </a:r>
            <a:r>
              <a:rPr lang="th-TH" sz="1800" dirty="0">
                <a:latin typeface="Times New Roman"/>
                <a:ea typeface="Times New Roman"/>
                <a:cs typeface="TH SarabunPSK"/>
              </a:rPr>
              <a:t>น้อยกว่า </a:t>
            </a:r>
            <a:r>
              <a:rPr lang="en-US" sz="1800" dirty="0" smtClean="0">
                <a:latin typeface="TH SarabunPSK" panose="020B0500040200020003" pitchFamily="34" charset="-34"/>
                <a:ea typeface="Times New Roman"/>
                <a:cs typeface="TH SarabunPSK" panose="020B0500040200020003" pitchFamily="34" charset="-34"/>
              </a:rPr>
              <a:t>450-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1050 ชั่วโมง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75554" y="3453589"/>
            <a:ext cx="3024336" cy="92786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600" b="1" dirty="0" smtClean="0">
                <a:effectLst/>
                <a:latin typeface="Times New Roman"/>
                <a:ea typeface="Times New Roman"/>
                <a:cs typeface="TH SarabunPSK"/>
              </a:rPr>
              <a:t>วิทยา</a:t>
            </a:r>
            <a:r>
              <a:rPr lang="th-TH" sz="1600" b="1" dirty="0" err="1" smtClean="0">
                <a:effectLst/>
                <a:latin typeface="Times New Roman"/>
                <a:ea typeface="Times New Roman"/>
                <a:cs typeface="TH SarabunPSK"/>
              </a:rPr>
              <a:t>ศาสตร</a:t>
            </a:r>
            <a:r>
              <a:rPr lang="th-TH" sz="1600" b="1" dirty="0">
                <a:effectLst/>
                <a:latin typeface="Times New Roman"/>
                <a:ea typeface="Times New Roman"/>
                <a:cs typeface="TH SarabunPSK"/>
              </a:rPr>
              <a:t>บัณฑิต </a:t>
            </a:r>
            <a:r>
              <a:rPr lang="th-TH" sz="1600" b="1" dirty="0" smtClean="0">
                <a:effectLst/>
                <a:latin typeface="Times New Roman"/>
                <a:ea typeface="Times New Roman"/>
                <a:cs typeface="TH SarabunPSK"/>
              </a:rPr>
              <a:t>(</a:t>
            </a:r>
            <a:r>
              <a:rPr lang="th-TH" sz="1600" b="1" dirty="0" err="1" smtClean="0">
                <a:effectLst/>
                <a:latin typeface="Times New Roman"/>
                <a:ea typeface="Times New Roman"/>
                <a:cs typeface="TH SarabunPSK"/>
              </a:rPr>
              <a:t>วท.บ</a:t>
            </a:r>
            <a:r>
              <a:rPr lang="th-TH" sz="1600" b="1" dirty="0">
                <a:effectLst/>
                <a:latin typeface="Times New Roman"/>
                <a:ea typeface="Times New Roman"/>
                <a:cs typeface="TH SarabunPSK"/>
              </a:rPr>
              <a:t>) </a:t>
            </a:r>
            <a:endParaRPr lang="en-US" sz="1600" dirty="0">
              <a:effectLst/>
              <a:latin typeface="Times New Roman"/>
              <a:ea typeface="Times New Roman"/>
              <a:cs typeface="Angsana New"/>
            </a:endParaRP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th-TH" sz="1600" dirty="0" smtClean="0">
                <a:effectLst/>
                <a:latin typeface="TH SarabunPSK"/>
                <a:ea typeface="Times New Roman"/>
                <a:cs typeface="Angsana New"/>
              </a:rPr>
              <a:t>สาขาวิชาอนามัยสิ่งแวดล้อม </a:t>
            </a:r>
            <a:r>
              <a:rPr lang="th-TH" sz="1600" dirty="0" smtClean="0">
                <a:latin typeface="TH SarabunPSK"/>
                <a:ea typeface="Times New Roman"/>
                <a:cs typeface="Angsana New"/>
              </a:rPr>
              <a:t>(๔๓)</a:t>
            </a:r>
            <a:endParaRPr lang="th-TH" sz="1600" dirty="0" smtClean="0">
              <a:effectLst/>
              <a:latin typeface="TH SarabunPSK"/>
              <a:ea typeface="Times New Roman"/>
              <a:cs typeface="Angsana New"/>
            </a:endParaRP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th-TH" sz="1600" dirty="0" smtClean="0">
                <a:latin typeface="TH SarabunPSK"/>
                <a:ea typeface="Times New Roman"/>
                <a:cs typeface="Angsana New"/>
              </a:rPr>
              <a:t>สาขาวิชาอาชีวอนามัยและความปลอดภัย (๔๔)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96950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โครงสร้างหลักสูตรปริญญาสาธารณสุขศาสตร์ (สบ/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วท.บ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6742143" y="2004934"/>
            <a:ext cx="2160240" cy="859992"/>
          </a:xfrm>
          <a:prstGeom prst="rect">
            <a:avLst/>
          </a:prstGeom>
          <a:solidFill>
            <a:srgbClr val="FDE9D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400" b="1" dirty="0" err="1">
                <a:effectLst/>
                <a:latin typeface="Times New Roman"/>
                <a:ea typeface="Times New Roman"/>
                <a:cs typeface="TH SarabunPSK"/>
              </a:rPr>
              <a:t>สาธารณสุขศาสตร</a:t>
            </a:r>
            <a:r>
              <a:rPr lang="th-TH" sz="1400" b="1" dirty="0">
                <a:effectLst/>
                <a:latin typeface="Times New Roman"/>
                <a:ea typeface="Times New Roman"/>
                <a:cs typeface="TH SarabunPSK"/>
              </a:rPr>
              <a:t>บัณฑิต (สบ) 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effectLst/>
                <a:latin typeface="TH SarabunPSK"/>
                <a:ea typeface="Times New Roman"/>
                <a:cs typeface="Angsana New"/>
              </a:rPr>
              <a:t>-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 พื้นฐานสาธารณสุข ๑๘ หน่วย</a:t>
            </a:r>
            <a:r>
              <a:rPr lang="th-TH" sz="1400" dirty="0" err="1">
                <a:effectLst/>
                <a:latin typeface="TH SarabunPSK"/>
                <a:ea typeface="Times New Roman"/>
                <a:cs typeface="Angsana New"/>
              </a:rPr>
              <a:t>กิต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effectLst/>
                <a:latin typeface="TH SarabunPSK"/>
                <a:ea typeface="Times New Roman"/>
                <a:cs typeface="Angsana New"/>
              </a:rPr>
              <a:t>-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วิทยาศาสตร์/คณิตศาสตร์ ๑๒ หน่วย</a:t>
            </a:r>
            <a:r>
              <a:rPr lang="th-TH" sz="1400" dirty="0" err="1">
                <a:effectLst/>
                <a:latin typeface="TH SarabunPSK"/>
                <a:ea typeface="Times New Roman"/>
                <a:cs typeface="Angsana New"/>
              </a:rPr>
              <a:t>กิต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6682212" y="3573511"/>
            <a:ext cx="2249691" cy="688022"/>
          </a:xfrm>
          <a:prstGeom prst="rect">
            <a:avLst/>
          </a:prstGeom>
          <a:solidFill>
            <a:srgbClr val="FDE9D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TH SarabunPSK"/>
              </a:rPr>
              <a:t>วิชาเฉพาะสาขาวิชาสาธารณสุขศาสตร์ (สบ)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TH SarabunPSK"/>
              </a:rPr>
              <a:t>สาขาวิชาสาธารณสุขชุมชน ๓๖ หน่วย</a:t>
            </a:r>
            <a:r>
              <a:rPr lang="th-TH" sz="14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  <p:cxnSp>
        <p:nvCxnSpPr>
          <p:cNvPr id="25" name="Straight Arrow Connector 24"/>
          <p:cNvCxnSpPr>
            <a:cxnSpLocks noChangeShapeType="1"/>
          </p:cNvCxnSpPr>
          <p:nvPr/>
        </p:nvCxnSpPr>
        <p:spPr bwMode="auto">
          <a:xfrm flipV="1">
            <a:off x="2987824" y="2375865"/>
            <a:ext cx="432048" cy="435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Straight Arrow Connector 27"/>
          <p:cNvCxnSpPr>
            <a:cxnSpLocks noChangeShapeType="1"/>
          </p:cNvCxnSpPr>
          <p:nvPr/>
        </p:nvCxnSpPr>
        <p:spPr bwMode="auto">
          <a:xfrm flipV="1">
            <a:off x="6295965" y="2401614"/>
            <a:ext cx="432048" cy="435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Arrow Connector 28"/>
          <p:cNvCxnSpPr>
            <a:cxnSpLocks noChangeShapeType="1"/>
            <a:stCxn id="27" idx="3"/>
            <a:endCxn id="6" idx="1"/>
          </p:cNvCxnSpPr>
          <p:nvPr/>
        </p:nvCxnSpPr>
        <p:spPr bwMode="auto">
          <a:xfrm>
            <a:off x="3099890" y="3917522"/>
            <a:ext cx="319982" cy="995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Straight Arrow Connector 29"/>
          <p:cNvCxnSpPr>
            <a:cxnSpLocks noChangeShapeType="1"/>
          </p:cNvCxnSpPr>
          <p:nvPr/>
        </p:nvCxnSpPr>
        <p:spPr bwMode="auto">
          <a:xfrm flipV="1">
            <a:off x="6203931" y="3927478"/>
            <a:ext cx="432048" cy="435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>
            <a:off x="4796535" y="2562484"/>
            <a:ext cx="0" cy="2260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Arrow Connector 31"/>
          <p:cNvCxnSpPr>
            <a:cxnSpLocks noChangeShapeType="1"/>
          </p:cNvCxnSpPr>
          <p:nvPr/>
        </p:nvCxnSpPr>
        <p:spPr bwMode="auto">
          <a:xfrm>
            <a:off x="4817305" y="3528245"/>
            <a:ext cx="0" cy="2260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082365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84926"/>
            <a:ext cx="6840760" cy="1143000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โครงสร้างหลักสูตรปริญญา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สาธารณสุขศาสตร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บัณฑิต (สบ)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3519984" y="4726930"/>
            <a:ext cx="2625482" cy="43204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วิชาเลือกเสรี ๖ 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cxnSp>
        <p:nvCxnSpPr>
          <p:cNvPr id="5" name="Straight Arrow Connector 4"/>
          <p:cNvCxnSpPr>
            <a:cxnSpLocks noChangeShapeType="1"/>
          </p:cNvCxnSpPr>
          <p:nvPr/>
        </p:nvCxnSpPr>
        <p:spPr bwMode="auto">
          <a:xfrm>
            <a:off x="4814665" y="4430704"/>
            <a:ext cx="0" cy="2763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519984" y="2835729"/>
            <a:ext cx="2625483" cy="66331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วิชาชีพสาธารณสุข ๓๐ 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จำนวน 10 กลุ่ม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รายวิชา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519984" y="3742682"/>
            <a:ext cx="2625482" cy="688022"/>
          </a:xfrm>
          <a:prstGeom prst="rect">
            <a:avLst/>
          </a:prstGeom>
          <a:solidFill>
            <a:srgbClr val="FDE9D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600" dirty="0">
                <a:effectLst/>
                <a:latin typeface="Times New Roman"/>
                <a:ea typeface="Times New Roman"/>
                <a:cs typeface="TH SarabunPSK"/>
              </a:rPr>
              <a:t>วิชาเฉพาะสาขาวิชาสาธารณสุขศาสตร์ (สบ)</a:t>
            </a:r>
            <a:endParaRPr lang="en-US" sz="1600" dirty="0">
              <a:effectLst/>
              <a:latin typeface="Times New Roman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600" dirty="0">
                <a:effectLst/>
                <a:latin typeface="Times New Roman"/>
                <a:ea typeface="Times New Roman"/>
                <a:cs typeface="TH SarabunPSK"/>
              </a:rPr>
              <a:t>สาขาวิชาสาธารณสุขชุมชน ๓๖ หน่วย</a:t>
            </a:r>
            <a:r>
              <a:rPr lang="th-TH" sz="16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600" dirty="0">
              <a:effectLst/>
              <a:latin typeface="Times New Roman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383867" y="2212804"/>
            <a:ext cx="2880319" cy="38585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พื้นฐานวิชาชีพสาธารณสุข  ๓๐ 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789086" y="1975737"/>
            <a:ext cx="2160240" cy="859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400" b="1" dirty="0" err="1">
                <a:effectLst/>
                <a:latin typeface="Times New Roman"/>
                <a:ea typeface="Times New Roman"/>
                <a:cs typeface="TH SarabunPSK"/>
              </a:rPr>
              <a:t>สาธารณสุขศาสตร</a:t>
            </a:r>
            <a:r>
              <a:rPr lang="th-TH" sz="1400" b="1" dirty="0">
                <a:effectLst/>
                <a:latin typeface="Times New Roman"/>
                <a:ea typeface="Times New Roman"/>
                <a:cs typeface="TH SarabunPSK"/>
              </a:rPr>
              <a:t>บัณฑิต (สบ) 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effectLst/>
                <a:latin typeface="TH SarabunPSK"/>
                <a:ea typeface="Times New Roman"/>
                <a:cs typeface="Angsana New"/>
              </a:rPr>
              <a:t>-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 พื้นฐานสาธารณสุข ๑๘ หน่วย</a:t>
            </a:r>
            <a:r>
              <a:rPr lang="th-TH" sz="1400" dirty="0" err="1">
                <a:effectLst/>
                <a:latin typeface="TH SarabunPSK"/>
                <a:ea typeface="Times New Roman"/>
                <a:cs typeface="Angsana New"/>
              </a:rPr>
              <a:t>กิต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effectLst/>
                <a:latin typeface="TH SarabunPSK"/>
                <a:ea typeface="Times New Roman"/>
                <a:cs typeface="Angsana New"/>
              </a:rPr>
              <a:t>-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วิทยาศาสตร์/คณิตศาสตร์ ๑๒ หน่วย</a:t>
            </a:r>
            <a:r>
              <a:rPr lang="th-TH" sz="1400" dirty="0" err="1">
                <a:effectLst/>
                <a:latin typeface="TH SarabunPSK"/>
                <a:ea typeface="Times New Roman"/>
                <a:cs typeface="Angsana New"/>
              </a:rPr>
              <a:t>กิต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 flipV="1">
            <a:off x="2949326" y="2405733"/>
            <a:ext cx="432048" cy="435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>
            <a:off x="4814665" y="1963912"/>
            <a:ext cx="0" cy="2260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3419871" y="1556792"/>
            <a:ext cx="2880319" cy="4071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ศึกษาทั่วไป ๓๐ </a:t>
            </a: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2896565" y="5733256"/>
            <a:ext cx="3926930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2400" b="1" dirty="0" smtClean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2400" b="1" dirty="0" err="1" smtClean="0">
                <a:effectLst/>
                <a:latin typeface="Times New Roman"/>
                <a:ea typeface="Times New Roman"/>
                <a:cs typeface="TH SarabunPSK"/>
              </a:rPr>
              <a:t>กิตรวม</a:t>
            </a:r>
            <a:r>
              <a:rPr lang="th-TH" sz="2400" b="1" dirty="0" smtClean="0">
                <a:effectLst/>
                <a:latin typeface="Times New Roman"/>
                <a:ea typeface="Times New Roman"/>
                <a:cs typeface="TH SarabunPSK"/>
              </a:rPr>
              <a:t> ไม่น้อยกว่า ๑๓๒ </a:t>
            </a:r>
            <a:r>
              <a:rPr lang="th-TH" sz="2400" b="1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2400" b="1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2400" b="1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6484636" y="3871910"/>
            <a:ext cx="2479852" cy="4071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โดยฝึกแบบ</a:t>
            </a:r>
            <a:r>
              <a:rPr lang="th-TH" sz="1800" dirty="0" err="1" smtClean="0">
                <a:effectLst/>
                <a:latin typeface="Times New Roman"/>
                <a:ea typeface="Times New Roman"/>
                <a:cs typeface="TH SarabunPSK"/>
              </a:rPr>
              <a:t>บูรณา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การ  450 ชั่วโมง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107505" y="3883133"/>
            <a:ext cx="3024336" cy="4071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การฝึกปฏิบัติการ</a:t>
            </a:r>
            <a:r>
              <a:rPr lang="th-TH" sz="1800" dirty="0" smtClean="0">
                <a:latin typeface="Times New Roman"/>
                <a:ea typeface="Times New Roman"/>
                <a:cs typeface="TH SarabunPSK"/>
              </a:rPr>
              <a:t>วิชาชีพรายวิชา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1,050 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ชม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cxnSp>
        <p:nvCxnSpPr>
          <p:cNvPr id="24" name="Straight Arrow Connector 23"/>
          <p:cNvCxnSpPr>
            <a:cxnSpLocks noChangeShapeType="1"/>
            <a:stCxn id="23" idx="3"/>
          </p:cNvCxnSpPr>
          <p:nvPr/>
        </p:nvCxnSpPr>
        <p:spPr bwMode="auto">
          <a:xfrm>
            <a:off x="3131841" y="4086693"/>
            <a:ext cx="38814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>
            <a:off x="4824025" y="3499048"/>
            <a:ext cx="0" cy="2260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Straight Arrow Connector 27"/>
          <p:cNvCxnSpPr>
            <a:cxnSpLocks noChangeShapeType="1"/>
          </p:cNvCxnSpPr>
          <p:nvPr/>
        </p:nvCxnSpPr>
        <p:spPr bwMode="auto">
          <a:xfrm>
            <a:off x="4814665" y="2609669"/>
            <a:ext cx="0" cy="2260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Arrow Connector 31"/>
          <p:cNvCxnSpPr>
            <a:cxnSpLocks noChangeShapeType="1"/>
          </p:cNvCxnSpPr>
          <p:nvPr/>
        </p:nvCxnSpPr>
        <p:spPr bwMode="auto">
          <a:xfrm>
            <a:off x="6106118" y="4097042"/>
            <a:ext cx="388144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06175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84926"/>
            <a:ext cx="6840760" cy="1143000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โครงสร้างหลักสูตรปริญญาวิทยา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ศาสตร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บัณฑิต (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วท.บ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3591379" y="5085184"/>
            <a:ext cx="2625482" cy="43204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วิชาเลือกเสรี 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6 </a:t>
            </a: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cxnSp>
        <p:nvCxnSpPr>
          <p:cNvPr id="5" name="Straight Arrow Connector 4"/>
          <p:cNvCxnSpPr>
            <a:cxnSpLocks noChangeShapeType="1"/>
          </p:cNvCxnSpPr>
          <p:nvPr/>
        </p:nvCxnSpPr>
        <p:spPr bwMode="auto">
          <a:xfrm>
            <a:off x="4861131" y="4723644"/>
            <a:ext cx="0" cy="2763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383868" y="3733120"/>
            <a:ext cx="3063333" cy="990524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วิชาเฉพาะสาขา   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 </a:t>
            </a:r>
            <a:r>
              <a:rPr lang="th-TH" sz="1800" dirty="0" smtClean="0">
                <a:effectLst/>
                <a:latin typeface="TH SarabunPSK"/>
                <a:ea typeface="Times New Roman"/>
                <a:cs typeface="Angsana New"/>
              </a:rPr>
              <a:t>43-44   หน่วย</a:t>
            </a:r>
            <a:r>
              <a:rPr lang="th-TH" sz="1800" dirty="0" err="1" smtClean="0">
                <a:effectLst/>
                <a:latin typeface="TH SarabunPSK"/>
                <a:ea typeface="Times New Roman"/>
                <a:cs typeface="Angsana New"/>
              </a:rPr>
              <a:t>กิต</a:t>
            </a:r>
            <a:endParaRPr lang="th-TH" sz="1800" dirty="0" smtClean="0">
              <a:effectLst/>
              <a:latin typeface="TH SarabunPSK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800" dirty="0" smtClean="0">
                <a:latin typeface="TH SarabunPSK"/>
                <a:ea typeface="Times New Roman"/>
                <a:cs typeface="Angsana New"/>
              </a:rPr>
              <a:t>อาชีวอนามัยและความปลอดภัย 44 หน่วย</a:t>
            </a:r>
            <a:r>
              <a:rPr lang="th-TH" sz="1800" dirty="0" err="1" smtClean="0">
                <a:latin typeface="TH SarabunPSK"/>
                <a:ea typeface="Times New Roman"/>
                <a:cs typeface="Angsana New"/>
              </a:rPr>
              <a:t>กิต</a:t>
            </a:r>
            <a:endParaRPr lang="th-TH" sz="1800" dirty="0" smtClean="0">
              <a:latin typeface="TH SarabunPSK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800" dirty="0" smtClean="0">
                <a:effectLst/>
                <a:latin typeface="TH SarabunPSK"/>
                <a:ea typeface="Times New Roman"/>
                <a:cs typeface="Angsana New"/>
              </a:rPr>
              <a:t>อนามัยสิ่งแวดล้อม 43 หน่วย</a:t>
            </a:r>
            <a:r>
              <a:rPr lang="th-TH" sz="1800" dirty="0" err="1" smtClean="0">
                <a:effectLst/>
                <a:latin typeface="TH SarabunPSK"/>
                <a:ea typeface="Times New Roman"/>
                <a:cs typeface="Angsana New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519984" y="2809405"/>
            <a:ext cx="2625483" cy="66331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วิชาชีพสาธารณสุข 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30 </a:t>
            </a: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จำนวน 10 กลุ่ม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รายวิชา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365010" y="2130364"/>
            <a:ext cx="2880319" cy="38585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พื้นฐานวิชาชีพสาธารณสุข  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30 </a:t>
            </a: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 flipV="1">
            <a:off x="2927469" y="2370273"/>
            <a:ext cx="432048" cy="435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>
            <a:off x="4805170" y="1840678"/>
            <a:ext cx="0" cy="2260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3383868" y="1433558"/>
            <a:ext cx="2880319" cy="4071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ศึกษาทั่วไป 30 </a:t>
            </a:r>
            <a:r>
              <a:rPr lang="th-TH" sz="1800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800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2995908" y="5882320"/>
            <a:ext cx="3816424" cy="49900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2400" b="1" dirty="0" smtClean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2400" b="1" dirty="0" err="1" smtClean="0">
                <a:effectLst/>
                <a:latin typeface="Times New Roman"/>
                <a:ea typeface="Times New Roman"/>
                <a:cs typeface="TH SarabunPSK"/>
              </a:rPr>
              <a:t>กิตรวม</a:t>
            </a:r>
            <a:r>
              <a:rPr lang="th-TH" sz="2400" b="1" dirty="0" smtClean="0">
                <a:effectLst/>
                <a:latin typeface="Times New Roman"/>
                <a:ea typeface="Times New Roman"/>
                <a:cs typeface="TH SarabunPSK"/>
              </a:rPr>
              <a:t> ระหว่าง 139-140  </a:t>
            </a:r>
            <a:r>
              <a:rPr lang="th-TH" sz="2400" b="1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2400" b="1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2400" b="1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467544" y="3904346"/>
            <a:ext cx="2592288" cy="648072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การฝึกปฏิบัติการ</a:t>
            </a:r>
            <a:r>
              <a:rPr lang="th-TH" sz="1800" dirty="0" smtClean="0">
                <a:latin typeface="Times New Roman"/>
                <a:ea typeface="Times New Roman"/>
                <a:cs typeface="TH SarabunPSK"/>
              </a:rPr>
              <a:t>วิชาชีพรายวิชา</a:t>
            </a:r>
          </a:p>
          <a:p>
            <a:pPr algn="ctr">
              <a:spcAft>
                <a:spcPts val="0"/>
              </a:spcAft>
            </a:pPr>
            <a:r>
              <a:rPr lang="th-TH" sz="1800" dirty="0" smtClean="0">
                <a:latin typeface="Times New Roman"/>
                <a:ea typeface="Times New Roman"/>
                <a:cs typeface="TH SarabunPSK"/>
              </a:rPr>
              <a:t>ไม่</a:t>
            </a:r>
            <a:r>
              <a:rPr lang="th-TH" sz="1800" dirty="0">
                <a:latin typeface="Times New Roman"/>
                <a:ea typeface="Times New Roman"/>
                <a:cs typeface="TH SarabunPSK"/>
              </a:rPr>
              <a:t>น้อยกว่า </a:t>
            </a:r>
            <a:r>
              <a:rPr lang="en-US" sz="1800" dirty="0" smtClean="0">
                <a:effectLst/>
                <a:latin typeface="TH SarabunPSK" panose="020B0500040200020003" pitchFamily="34" charset="-34"/>
                <a:ea typeface="Times New Roman"/>
                <a:cs typeface="TH SarabunPSK" panose="020B0500040200020003" pitchFamily="34" charset="-34"/>
              </a:rPr>
              <a:t>450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 ชั่วโมง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755576" y="1953708"/>
            <a:ext cx="2160240" cy="859992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400" b="1" dirty="0" smtClean="0">
                <a:effectLst/>
                <a:latin typeface="Times New Roman"/>
                <a:ea typeface="Times New Roman"/>
                <a:cs typeface="TH SarabunPSK"/>
              </a:rPr>
              <a:t>วิทยาศาสตร์บัณฑิต (</a:t>
            </a:r>
            <a:r>
              <a:rPr lang="th-TH" sz="1400" b="1" dirty="0" err="1" smtClean="0">
                <a:effectLst/>
                <a:latin typeface="Times New Roman"/>
                <a:ea typeface="Times New Roman"/>
                <a:cs typeface="TH SarabunPSK"/>
              </a:rPr>
              <a:t>วท.บ</a:t>
            </a:r>
            <a:r>
              <a:rPr lang="th-TH" sz="1400" b="1" dirty="0">
                <a:effectLst/>
                <a:latin typeface="Times New Roman"/>
                <a:ea typeface="Times New Roman"/>
                <a:cs typeface="TH SarabunPSK"/>
              </a:rPr>
              <a:t>) 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effectLst/>
                <a:latin typeface="TH SarabunPSK"/>
                <a:ea typeface="Times New Roman"/>
                <a:cs typeface="Angsana New"/>
              </a:rPr>
              <a:t>-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 พื้นฐานสาธารณสุข </a:t>
            </a:r>
            <a:r>
              <a:rPr lang="th-TH" sz="1400" dirty="0" smtClean="0">
                <a:effectLst/>
                <a:latin typeface="TH SarabunPSK"/>
                <a:ea typeface="Times New Roman"/>
                <a:cs typeface="Angsana New"/>
              </a:rPr>
              <a:t>12 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หน่วย</a:t>
            </a:r>
            <a:r>
              <a:rPr lang="th-TH" sz="1400" dirty="0" err="1">
                <a:effectLst/>
                <a:latin typeface="TH SarabunPSK"/>
                <a:ea typeface="Times New Roman"/>
                <a:cs typeface="Angsana New"/>
              </a:rPr>
              <a:t>กิต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effectLst/>
                <a:latin typeface="TH SarabunPSK"/>
                <a:ea typeface="Times New Roman"/>
                <a:cs typeface="Angsana New"/>
              </a:rPr>
              <a:t>-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วิทยาศาสตร์/คณิตศาสตร์ </a:t>
            </a:r>
            <a:r>
              <a:rPr lang="th-TH" sz="1400" dirty="0" smtClean="0">
                <a:effectLst/>
                <a:latin typeface="TH SarabunPSK"/>
                <a:ea typeface="Times New Roman"/>
                <a:cs typeface="Angsana New"/>
              </a:rPr>
              <a:t>18 </a:t>
            </a:r>
            <a:r>
              <a:rPr lang="th-TH" sz="1400" dirty="0">
                <a:effectLst/>
                <a:latin typeface="TH SarabunPSK"/>
                <a:ea typeface="Times New Roman"/>
                <a:cs typeface="Angsana New"/>
              </a:rPr>
              <a:t>หน่วย</a:t>
            </a:r>
            <a:r>
              <a:rPr lang="th-TH" sz="1400" dirty="0" err="1">
                <a:effectLst/>
                <a:latin typeface="TH SarabunPSK"/>
                <a:ea typeface="Times New Roman"/>
                <a:cs typeface="Angsana New"/>
              </a:rPr>
              <a:t>กิต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6588224" y="3910302"/>
            <a:ext cx="2410592" cy="40712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ฝึกปฏิบัติงาน</a:t>
            </a:r>
            <a:r>
              <a:rPr lang="th-TH" sz="1800" dirty="0" err="1" smtClean="0">
                <a:effectLst/>
                <a:latin typeface="Times New Roman"/>
                <a:ea typeface="Times New Roman"/>
                <a:cs typeface="TH SarabunPSK"/>
              </a:rPr>
              <a:t>บูรณา</a:t>
            </a:r>
            <a:r>
              <a:rPr lang="th-TH" sz="1800" dirty="0" smtClean="0">
                <a:effectLst/>
                <a:latin typeface="Times New Roman"/>
                <a:ea typeface="Times New Roman"/>
                <a:cs typeface="TH SarabunPSK"/>
              </a:rPr>
              <a:t>การ 450 ชั่วโมง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</p:txBody>
      </p:sp>
      <p:cxnSp>
        <p:nvCxnSpPr>
          <p:cNvPr id="24" name="Straight Arrow Connector 23"/>
          <p:cNvCxnSpPr>
            <a:cxnSpLocks noChangeShapeType="1"/>
          </p:cNvCxnSpPr>
          <p:nvPr/>
        </p:nvCxnSpPr>
        <p:spPr bwMode="auto">
          <a:xfrm>
            <a:off x="4832726" y="2516223"/>
            <a:ext cx="0" cy="2260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Straight Arrow Connector 24"/>
          <p:cNvCxnSpPr>
            <a:cxnSpLocks noChangeShapeType="1"/>
          </p:cNvCxnSpPr>
          <p:nvPr/>
        </p:nvCxnSpPr>
        <p:spPr bwMode="auto">
          <a:xfrm>
            <a:off x="4843552" y="3472724"/>
            <a:ext cx="0" cy="2260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554342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Straight Arrow Connector 63"/>
          <p:cNvCxnSpPr>
            <a:cxnSpLocks noChangeShapeType="1"/>
            <a:endCxn id="20" idx="0"/>
          </p:cNvCxnSpPr>
          <p:nvPr/>
        </p:nvCxnSpPr>
        <p:spPr bwMode="auto">
          <a:xfrm>
            <a:off x="2034819" y="5152843"/>
            <a:ext cx="0" cy="58041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6045448" y="5805264"/>
            <a:ext cx="2330007" cy="7042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b="1" dirty="0" smtClean="0">
                <a:latin typeface="Times New Roman"/>
                <a:ea typeface="Times New Roman"/>
                <a:cs typeface="TH SarabunPSK"/>
              </a:rPr>
              <a:t>วิชาชีพควบคุม</a:t>
            </a:r>
          </a:p>
          <a:p>
            <a:pPr algn="ctr">
              <a:spcAft>
                <a:spcPts val="0"/>
              </a:spcAft>
            </a:pPr>
            <a:r>
              <a:rPr lang="th-TH" sz="1800" b="1" dirty="0" smtClean="0">
                <a:latin typeface="Times New Roman"/>
                <a:ea typeface="Times New Roman"/>
                <a:cs typeface="TH SarabunPSK"/>
              </a:rPr>
              <a:t>สาธารณสุขชุมชน</a:t>
            </a:r>
            <a:endParaRPr lang="en-US" sz="1800" b="1" dirty="0">
              <a:effectLst/>
              <a:latin typeface="Times New Roman"/>
              <a:ea typeface="Times New Roman"/>
              <a:cs typeface="Angsana New"/>
            </a:endParaRPr>
          </a:p>
        </p:txBody>
      </p:sp>
      <p:cxnSp>
        <p:nvCxnSpPr>
          <p:cNvPr id="5" name="Straight Arrow Connector 4"/>
          <p:cNvCxnSpPr>
            <a:cxnSpLocks noChangeShapeType="1"/>
          </p:cNvCxnSpPr>
          <p:nvPr/>
        </p:nvCxnSpPr>
        <p:spPr bwMode="auto">
          <a:xfrm>
            <a:off x="2089599" y="4048062"/>
            <a:ext cx="0" cy="33604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3217298" y="1184288"/>
            <a:ext cx="2952328" cy="4071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b="1" dirty="0" smtClean="0">
                <a:effectLst/>
                <a:latin typeface="Times New Roman"/>
                <a:ea typeface="Times New Roman"/>
                <a:cs typeface="TH SarabunPSK"/>
              </a:rPr>
              <a:t>ปริญญาทางสาธารณสุขศาสตร์ สบ/</a:t>
            </a:r>
            <a:r>
              <a:rPr lang="th-TH" sz="1800" b="1" dirty="0" err="1" smtClean="0">
                <a:effectLst/>
                <a:latin typeface="Times New Roman"/>
                <a:ea typeface="Times New Roman"/>
                <a:cs typeface="TH SarabunPSK"/>
              </a:rPr>
              <a:t>วท.บ</a:t>
            </a:r>
            <a:endParaRPr lang="en-US" sz="1800" b="1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2725367" y="1853183"/>
            <a:ext cx="3936187" cy="99975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/>
            <a:r>
              <a:rPr lang="th-TH" sz="1800" b="1" dirty="0"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800" b="1" dirty="0" err="1">
                <a:latin typeface="Times New Roman"/>
                <a:ea typeface="Times New Roman"/>
                <a:cs typeface="TH SarabunPSK"/>
              </a:rPr>
              <a:t>กิตรวม</a:t>
            </a:r>
            <a:r>
              <a:rPr lang="th-TH" sz="1800" b="1" dirty="0">
                <a:latin typeface="Times New Roman"/>
                <a:ea typeface="Times New Roman"/>
                <a:cs typeface="TH SarabunPSK"/>
              </a:rPr>
              <a:t> ระหว่าง 132-140 หน่วย</a:t>
            </a:r>
            <a:r>
              <a:rPr lang="th-TH" sz="1800" b="1" dirty="0" smtClean="0">
                <a:latin typeface="Times New Roman"/>
                <a:ea typeface="Times New Roman"/>
                <a:cs typeface="TH SarabunPSK"/>
              </a:rPr>
              <a:t>กิ</a:t>
            </a:r>
          </a:p>
          <a:p>
            <a:pPr algn="ctr"/>
            <a:r>
              <a:rPr lang="th-TH" sz="1800" b="1" dirty="0" smtClean="0">
                <a:latin typeface="Times New Roman"/>
                <a:ea typeface="Times New Roman"/>
                <a:cs typeface="TH SarabunPSK"/>
              </a:rPr>
              <a:t>ฝึก</a:t>
            </a:r>
            <a:r>
              <a:rPr lang="th-TH" sz="1800" b="1" dirty="0">
                <a:latin typeface="Times New Roman"/>
                <a:ea typeface="Times New Roman"/>
                <a:cs typeface="TH SarabunPSK"/>
              </a:rPr>
              <a:t>แบบ</a:t>
            </a:r>
            <a:r>
              <a:rPr lang="th-TH" sz="1800" b="1" dirty="0" err="1">
                <a:latin typeface="Times New Roman"/>
                <a:ea typeface="Times New Roman"/>
                <a:cs typeface="TH SarabunPSK"/>
              </a:rPr>
              <a:t>บูรณา</a:t>
            </a:r>
            <a:r>
              <a:rPr lang="th-TH" sz="1800" b="1" dirty="0">
                <a:latin typeface="Times New Roman"/>
                <a:ea typeface="Times New Roman"/>
                <a:cs typeface="TH SarabunPSK"/>
              </a:rPr>
              <a:t>การ   450 ชั่วโมง</a:t>
            </a:r>
            <a:endParaRPr lang="en-US" sz="1800" b="1" dirty="0">
              <a:latin typeface="Times New Roman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800" b="1" dirty="0" smtClean="0">
                <a:effectLst/>
                <a:latin typeface="Times New Roman"/>
                <a:ea typeface="Times New Roman"/>
                <a:cs typeface="TH SarabunPSK"/>
              </a:rPr>
              <a:t>ฝึกปฏิบัติการ</a:t>
            </a:r>
            <a:r>
              <a:rPr lang="th-TH" sz="1800" b="1" dirty="0" smtClean="0">
                <a:latin typeface="Times New Roman"/>
                <a:ea typeface="Times New Roman"/>
                <a:cs typeface="TH SarabunPSK"/>
              </a:rPr>
              <a:t>วิชาชีพรายวิชา 900-</a:t>
            </a:r>
            <a:r>
              <a:rPr lang="th-TH" sz="1800" b="1" dirty="0" smtClean="0">
                <a:effectLst/>
                <a:latin typeface="Times New Roman"/>
                <a:ea typeface="Times New Roman"/>
                <a:cs typeface="TH SarabunPSK"/>
              </a:rPr>
              <a:t>1050 ชั่วโมง</a:t>
            </a:r>
            <a:endParaRPr lang="en-US" sz="1800" b="1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484636" y="3473139"/>
            <a:ext cx="3201115" cy="57492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600" b="1" dirty="0" smtClean="0">
                <a:latin typeface="Times New Roman"/>
                <a:ea typeface="Times New Roman"/>
                <a:cs typeface="TH SarabunPSK"/>
              </a:rPr>
              <a:t>วิทยา</a:t>
            </a:r>
            <a:r>
              <a:rPr lang="th-TH" sz="1600" b="1" dirty="0" err="1" smtClean="0">
                <a:latin typeface="Times New Roman"/>
                <a:ea typeface="Times New Roman"/>
                <a:cs typeface="TH SarabunPSK"/>
              </a:rPr>
              <a:t>ศาสตร</a:t>
            </a:r>
            <a:r>
              <a:rPr lang="th-TH" sz="1600" b="1" dirty="0">
                <a:latin typeface="Times New Roman"/>
                <a:ea typeface="Times New Roman"/>
                <a:cs typeface="TH SarabunPSK"/>
              </a:rPr>
              <a:t>บัณฑิต (</a:t>
            </a:r>
            <a:r>
              <a:rPr lang="th-TH" sz="1600" b="1" dirty="0" err="1">
                <a:latin typeface="Times New Roman"/>
                <a:ea typeface="Times New Roman"/>
                <a:cs typeface="TH SarabunPSK"/>
              </a:rPr>
              <a:t>วท.บ</a:t>
            </a:r>
            <a:r>
              <a:rPr lang="th-TH" sz="1600" b="1" dirty="0">
                <a:latin typeface="Times New Roman"/>
                <a:ea typeface="Times New Roman"/>
                <a:cs typeface="TH SarabunPSK"/>
              </a:rPr>
              <a:t>) </a:t>
            </a:r>
            <a:endParaRPr lang="en-US" sz="1600" b="1" dirty="0"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th-TH" sz="1600" b="1" dirty="0">
                <a:latin typeface="TH SarabunPSK"/>
                <a:ea typeface="Times New Roman"/>
                <a:cs typeface="Angsana New"/>
              </a:rPr>
              <a:t>สาขาวิชาอาชีวอนามัยและความปลอดภัย 44 </a:t>
            </a:r>
            <a:r>
              <a:rPr lang="th-TH" sz="1600" b="1" dirty="0" smtClean="0">
                <a:latin typeface="TH SarabunPSK"/>
                <a:ea typeface="Times New Roman"/>
                <a:cs typeface="Angsana New"/>
              </a:rPr>
              <a:t>หน่วย</a:t>
            </a:r>
            <a:r>
              <a:rPr lang="th-TH" sz="1600" b="1" dirty="0" err="1" smtClean="0">
                <a:latin typeface="TH SarabunPSK"/>
                <a:ea typeface="Times New Roman"/>
                <a:cs typeface="Angsana New"/>
              </a:rPr>
              <a:t>กิต</a:t>
            </a:r>
            <a:endParaRPr lang="th-TH" sz="1600" b="1" dirty="0" smtClean="0">
              <a:latin typeface="TH SarabunPSK"/>
              <a:ea typeface="Times New Roman"/>
              <a:cs typeface="Angsana New"/>
            </a:endParaRPr>
          </a:p>
          <a:p>
            <a:pPr marL="285750" indent="-285750">
              <a:spcAft>
                <a:spcPts val="0"/>
              </a:spcAft>
              <a:buFontTx/>
              <a:buChar char="-"/>
            </a:pP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96950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โครงสร้างการเข้าสู่สภาวิชาชีพ(สบ/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วท.บ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954699" y="5733256"/>
            <a:ext cx="2160240" cy="72008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b="1" dirty="0" smtClean="0">
                <a:effectLst/>
                <a:latin typeface="Times New Roman"/>
                <a:ea typeface="Times New Roman"/>
                <a:cs typeface="TH SarabunPSK"/>
              </a:rPr>
              <a:t>วิชาชีพควบคุม</a:t>
            </a:r>
          </a:p>
          <a:p>
            <a:pPr algn="ctr">
              <a:spcAft>
                <a:spcPts val="0"/>
              </a:spcAft>
            </a:pPr>
            <a:r>
              <a:rPr lang="th-TH" sz="1800" b="1" dirty="0" smtClean="0">
                <a:latin typeface="Times New Roman"/>
                <a:ea typeface="Times New Roman"/>
                <a:cs typeface="TH SarabunPSK"/>
              </a:rPr>
              <a:t>อาชีวอนามัยและความปลอดภัย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986409" y="3416590"/>
            <a:ext cx="2448086" cy="68802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600" b="1" dirty="0" err="1" smtClean="0">
                <a:effectLst/>
                <a:latin typeface="Times New Roman"/>
                <a:ea typeface="Times New Roman"/>
                <a:cs typeface="TH SarabunPSK"/>
              </a:rPr>
              <a:t>สาธารณสุขศาสตร</a:t>
            </a:r>
            <a:r>
              <a:rPr lang="th-TH" sz="1600" b="1" dirty="0" smtClean="0">
                <a:effectLst/>
                <a:latin typeface="Times New Roman"/>
                <a:ea typeface="Times New Roman"/>
                <a:cs typeface="TH SarabunPSK"/>
              </a:rPr>
              <a:t>บัณฑิต </a:t>
            </a:r>
            <a:r>
              <a:rPr lang="th-TH" sz="1600" b="1" dirty="0">
                <a:effectLst/>
                <a:latin typeface="Times New Roman"/>
                <a:ea typeface="Times New Roman"/>
                <a:cs typeface="TH SarabunPSK"/>
              </a:rPr>
              <a:t>(สบ)</a:t>
            </a:r>
            <a:endParaRPr lang="en-US" sz="1600" b="1" dirty="0">
              <a:effectLst/>
              <a:latin typeface="Times New Roman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600" b="1" dirty="0">
                <a:effectLst/>
                <a:latin typeface="Times New Roman"/>
                <a:ea typeface="Times New Roman"/>
                <a:cs typeface="TH SarabunPSK"/>
              </a:rPr>
              <a:t>สาขาวิชาสาธารณสุขชุมชน </a:t>
            </a:r>
            <a:r>
              <a:rPr lang="th-TH" sz="1600" b="1" dirty="0" smtClean="0">
                <a:effectLst/>
                <a:latin typeface="Times New Roman"/>
                <a:ea typeface="Times New Roman"/>
                <a:cs typeface="TH SarabunPSK"/>
              </a:rPr>
              <a:t>36 </a:t>
            </a:r>
            <a:r>
              <a:rPr lang="th-TH" sz="1600" b="1" dirty="0">
                <a:effectLst/>
                <a:latin typeface="Times New Roman"/>
                <a:ea typeface="Times New Roman"/>
                <a:cs typeface="TH SarabunPSK"/>
              </a:rPr>
              <a:t>หน่วย</a:t>
            </a:r>
            <a:r>
              <a:rPr lang="th-TH" sz="1600" b="1" dirty="0" err="1">
                <a:effectLst/>
                <a:latin typeface="Times New Roman"/>
                <a:ea typeface="Times New Roman"/>
                <a:cs typeface="TH SarabunPSK"/>
              </a:rPr>
              <a:t>กิต</a:t>
            </a:r>
            <a:endParaRPr lang="en-US" sz="1600" b="1" dirty="0">
              <a:effectLst/>
              <a:latin typeface="Times New Roman"/>
              <a:ea typeface="Times New Roman"/>
              <a:cs typeface="Angsana New"/>
            </a:endParaRPr>
          </a:p>
          <a:p>
            <a:pPr algn="ctr"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3" name="Flowchart: Decision 2"/>
          <p:cNvSpPr/>
          <p:nvPr/>
        </p:nvSpPr>
        <p:spPr>
          <a:xfrm>
            <a:off x="4349166" y="3536072"/>
            <a:ext cx="688591" cy="449057"/>
          </a:xfrm>
          <a:prstGeom prst="flowChartDecisi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9" name="Straight Connector 8"/>
          <p:cNvCxnSpPr>
            <a:stCxn id="26" idx="2"/>
          </p:cNvCxnSpPr>
          <p:nvPr/>
        </p:nvCxnSpPr>
        <p:spPr>
          <a:xfrm flipH="1">
            <a:off x="4693460" y="2852936"/>
            <a:ext cx="1" cy="3415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3" idx="1"/>
            <a:endCxn id="27" idx="3"/>
          </p:cNvCxnSpPr>
          <p:nvPr/>
        </p:nvCxnSpPr>
        <p:spPr>
          <a:xfrm flipH="1">
            <a:off x="3685751" y="3760601"/>
            <a:ext cx="6634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3" idx="3"/>
            <a:endCxn id="21" idx="1"/>
          </p:cNvCxnSpPr>
          <p:nvPr/>
        </p:nvCxnSpPr>
        <p:spPr>
          <a:xfrm>
            <a:off x="5037757" y="3760601"/>
            <a:ext cx="9486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cxnSpLocks noChangeShapeType="1"/>
          </p:cNvCxnSpPr>
          <p:nvPr/>
        </p:nvCxnSpPr>
        <p:spPr bwMode="auto">
          <a:xfrm>
            <a:off x="7121754" y="4113522"/>
            <a:ext cx="9346" cy="3223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Straight Connector 46"/>
          <p:cNvCxnSpPr/>
          <p:nvPr/>
        </p:nvCxnSpPr>
        <p:spPr>
          <a:xfrm>
            <a:off x="2068102" y="3194504"/>
            <a:ext cx="50338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endCxn id="27" idx="0"/>
          </p:cNvCxnSpPr>
          <p:nvPr/>
        </p:nvCxnSpPr>
        <p:spPr>
          <a:xfrm>
            <a:off x="2085194" y="3194504"/>
            <a:ext cx="0" cy="27863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7101909" y="3194504"/>
            <a:ext cx="0" cy="22208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Box 14"/>
          <p:cNvSpPr txBox="1">
            <a:spLocks noChangeArrowheads="1"/>
          </p:cNvSpPr>
          <p:nvPr/>
        </p:nvSpPr>
        <p:spPr bwMode="auto">
          <a:xfrm>
            <a:off x="987982" y="4435822"/>
            <a:ext cx="2160240" cy="72008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b="1" dirty="0" smtClean="0">
                <a:effectLst/>
                <a:latin typeface="Times New Roman"/>
                <a:ea typeface="Times New Roman"/>
                <a:cs typeface="TH SarabunPSK"/>
              </a:rPr>
              <a:t>มาตรฐานวิชาชีพ</a:t>
            </a:r>
          </a:p>
          <a:p>
            <a:pPr algn="ctr">
              <a:spcAft>
                <a:spcPts val="0"/>
              </a:spcAft>
            </a:pPr>
            <a:r>
              <a:rPr lang="th-TH" sz="1800" b="1" dirty="0" smtClean="0">
                <a:latin typeface="Times New Roman"/>
                <a:ea typeface="Times New Roman"/>
                <a:cs typeface="TH SarabunPSK"/>
              </a:rPr>
              <a:t>อาชีวอนามัยและความปลอดภัย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60" name="Text Box 1"/>
          <p:cNvSpPr txBox="1">
            <a:spLocks noChangeArrowheads="1"/>
          </p:cNvSpPr>
          <p:nvPr/>
        </p:nvSpPr>
        <p:spPr bwMode="auto">
          <a:xfrm>
            <a:off x="5809013" y="4436377"/>
            <a:ext cx="2625482" cy="71646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b="1" dirty="0" smtClean="0">
                <a:latin typeface="Times New Roman"/>
                <a:ea typeface="Times New Roman"/>
                <a:cs typeface="TH SarabunPSK"/>
              </a:rPr>
              <a:t>มาตรฐานวิชาชีพา</a:t>
            </a:r>
          </a:p>
          <a:p>
            <a:pPr algn="ctr">
              <a:spcAft>
                <a:spcPts val="0"/>
              </a:spcAft>
            </a:pPr>
            <a:r>
              <a:rPr lang="th-TH" sz="1800" b="1" dirty="0" smtClean="0">
                <a:latin typeface="Times New Roman"/>
                <a:ea typeface="Times New Roman"/>
                <a:cs typeface="TH SarabunPSK"/>
              </a:rPr>
              <a:t>การธารณสุขชุมชน</a:t>
            </a:r>
            <a:endParaRPr lang="en-US" sz="1800" b="1" dirty="0">
              <a:effectLst/>
              <a:latin typeface="Times New Roman"/>
              <a:ea typeface="Times New Roman"/>
              <a:cs typeface="Angsana New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034819" y="5207365"/>
            <a:ext cx="53893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h-TH" sz="2000" b="1" dirty="0" smtClean="0"/>
              <a:t>สอบ</a:t>
            </a:r>
            <a:endParaRPr lang="th-TH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3855884" y="4125077"/>
            <a:ext cx="18501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h-TH" sz="1800" b="1" dirty="0" smtClean="0"/>
              <a:t>การข้ามสู่วิชาชีพควบคุม</a:t>
            </a:r>
            <a:endParaRPr lang="th-TH" sz="1800" b="1" dirty="0"/>
          </a:p>
        </p:txBody>
      </p:sp>
      <p:cxnSp>
        <p:nvCxnSpPr>
          <p:cNvPr id="10" name="Straight Arrow Connector 9"/>
          <p:cNvCxnSpPr>
            <a:stCxn id="60" idx="2"/>
          </p:cNvCxnSpPr>
          <p:nvPr/>
        </p:nvCxnSpPr>
        <p:spPr>
          <a:xfrm>
            <a:off x="7121754" y="5152843"/>
            <a:ext cx="9346" cy="5804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131100" y="5235786"/>
            <a:ext cx="53893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h-TH" sz="2000" b="1" dirty="0" smtClean="0"/>
              <a:t>สอบ</a:t>
            </a:r>
            <a:endParaRPr lang="th-TH" sz="2000" b="1" dirty="0"/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3160239" y="5733256"/>
            <a:ext cx="2351844" cy="72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800" b="1" dirty="0" smtClean="0">
                <a:effectLst/>
                <a:latin typeface="Times New Roman"/>
                <a:ea typeface="Times New Roman"/>
                <a:cs typeface="TH SarabunPSK"/>
              </a:rPr>
              <a:t>ระดับวิชาชีพ 3 ระดับ</a:t>
            </a:r>
          </a:p>
          <a:p>
            <a:pPr algn="ctr">
              <a:spcAft>
                <a:spcPts val="0"/>
              </a:spcAft>
            </a:pPr>
            <a:r>
              <a:rPr lang="th-TH" sz="1800" b="1" dirty="0" smtClean="0">
                <a:latin typeface="Times New Roman"/>
                <a:ea typeface="Times New Roman"/>
                <a:cs typeface="TH SarabunPSK"/>
              </a:rPr>
              <a:t>ระดับภาคี/ระดับสามัญ/ระดับวุฒิ</a:t>
            </a:r>
            <a:endParaRPr lang="en-US" sz="1800" dirty="0">
              <a:effectLst/>
              <a:latin typeface="Times New Roman"/>
              <a:ea typeface="Times New Roman"/>
              <a:cs typeface="Angsana New"/>
            </a:endParaRPr>
          </a:p>
          <a:p>
            <a:pPr>
              <a:spcAft>
                <a:spcPts val="0"/>
              </a:spcAft>
            </a:pPr>
            <a:r>
              <a:rPr lang="th-TH" sz="1400" dirty="0">
                <a:effectLst/>
                <a:latin typeface="Times New Roman"/>
                <a:ea typeface="Times New Roman"/>
                <a:cs typeface="Angsana New"/>
              </a:rPr>
              <a:t> </a:t>
            </a:r>
            <a:endParaRPr lang="en-US" sz="1200" dirty="0">
              <a:effectLst/>
              <a:latin typeface="Times New Roman"/>
              <a:ea typeface="Times New Roman"/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val="962850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638</Words>
  <Application>Microsoft Office PowerPoint</Application>
  <PresentationFormat>นำเสนอทางหน้าจอ (4:3)</PresentationFormat>
  <Paragraphs>129</Paragraphs>
  <Slides>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Office Theme</vt:lpstr>
      <vt:lpstr>      โครงสร้างหลักสูตร ร่าง มคอ 1     ปริญญาทางด้านสาธารณสุขศาสตร์  ปริญญาสาธารณสุขศาสตรบัณฑิต (สบ) ปริญญาวิทยาศาสตร์บัณฑิต(วท.บ) สาขาวิชา      +อาชีวอนามัยและความปลอดภัย      +อนามัยสิ่งแวดล้อม   </vt:lpstr>
      <vt:lpstr>โครงสร้างหลักสูตร</vt:lpstr>
      <vt:lpstr>โครงสร้างหลักสูตรปริญญาสาธารณสุขศาสตร์ (สบ/วท.บ)</vt:lpstr>
      <vt:lpstr>โครงสร้างหลักสูตรปริญญาสาธารณสุขศาสตรบัณฑิต (สบ)</vt:lpstr>
      <vt:lpstr>โครงสร้างหลักสูตรปริญญาวิทยาศาสตรบัณฑิต (วท.บ)</vt:lpstr>
      <vt:lpstr>โครงสร้างการเข้าสู่สภาวิชาชีพ(สบ/วท.บ)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โครงสร้างหลักสูตร สาธารณสุขศาสตรบัณฑิต (สบ)</dc:title>
  <dc:creator>Anfield2012</dc:creator>
  <cp:lastModifiedBy>samsung</cp:lastModifiedBy>
  <cp:revision>69</cp:revision>
  <cp:lastPrinted>2019-01-09T03:29:01Z</cp:lastPrinted>
  <dcterms:created xsi:type="dcterms:W3CDTF">2018-02-08T00:13:25Z</dcterms:created>
  <dcterms:modified xsi:type="dcterms:W3CDTF">2019-01-09T03:32:19Z</dcterms:modified>
</cp:coreProperties>
</file>